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PT Sans Narrow"/>
      <p:regular r:id="rId18"/>
      <p:bold r:id="rId19"/>
    </p:embeddedFont>
    <p:embeddedFont>
      <p:font typeface="Open Sans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regular.fntdata"/><Relationship Id="rId11" Type="http://schemas.openxmlformats.org/officeDocument/2006/relationships/slide" Target="slides/slide6.xml"/><Relationship Id="rId22" Type="http://schemas.openxmlformats.org/officeDocument/2006/relationships/font" Target="fonts/OpenSans-italic.fntdata"/><Relationship Id="rId10" Type="http://schemas.openxmlformats.org/officeDocument/2006/relationships/slide" Target="slides/slide5.xml"/><Relationship Id="rId21" Type="http://schemas.openxmlformats.org/officeDocument/2006/relationships/font" Target="fonts/OpenSans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OpenSans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PTSansNarrow-bold.fntdata"/><Relationship Id="rId6" Type="http://schemas.openxmlformats.org/officeDocument/2006/relationships/slide" Target="slides/slide1.xml"/><Relationship Id="rId18" Type="http://schemas.openxmlformats.org/officeDocument/2006/relationships/font" Target="fonts/PTSansNarrow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en.wikipedia.org/wiki/File:JFK_Ich_bin_ein_Berliner_-_civis_Romanus_sum.png#filelinks" TargetMode="Externa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89f160a235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89f160a235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8ab310ef1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8ab310ef1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880164d693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880164d693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Husk at printe talebobler, som eleverne kan skrive på. 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80164d693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880164d693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Indsæt følgende billeder på denne slide: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a">
                <a:solidFill>
                  <a:schemeClr val="dk1"/>
                </a:solidFill>
              </a:rPr>
              <a:t>De tre billeder, der skal være på denne slide er: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a">
                <a:solidFill>
                  <a:schemeClr val="dk1"/>
                </a:solidFill>
              </a:rPr>
              <a:t>forside fra Charlie Hebdo 12. januar 2015. Grøn baggrund, mand der holder et skilt med teksten “Je Suis Charlie”.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a">
                <a:solidFill>
                  <a:schemeClr val="dk1"/>
                </a:solidFill>
              </a:rPr>
              <a:t>håndskrevet note fra Kennedys tale i Berlin: </a:t>
            </a:r>
            <a:r>
              <a:rPr lang="da" u="sng">
                <a:solidFill>
                  <a:srgbClr val="CE93D8"/>
                </a:solidFill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https://en.wikipedia.org/wiki/File:JFK_Ich_bin_ein_Berliner_-_civis_Romanus_sum.png#filelinks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solidFill>
                  <a:schemeClr val="dk1"/>
                </a:solidFill>
              </a:rPr>
              <a:t>billede af Kennedy foran en række mikrofoner, mens hans holder talen i Berlin 1963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solidFill>
                  <a:schemeClr val="dk1"/>
                </a:solidFill>
              </a:rPr>
              <a:t>Eleverne får lov at reflektere over billederne. Hvad betyder je suis Charlie? Hvilken sammenhæng hører til billederne?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8ab310ef1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8ab310ef1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92ae1b850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92ae1b850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92ae1b850c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92ae1b850c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Husk at omtale slaver som modsætning til borgerne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ab310ef1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ab310ef1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80164d693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880164d693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8ab310ef11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8ab310ef11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Kan evt. gøres således: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gruppe 1: Hvad har I talt om i forhold til spørgsmål 1?</a:t>
            </a:r>
            <a:br>
              <a:rPr lang="da"/>
            </a:br>
            <a:r>
              <a:rPr lang="da"/>
              <a:t>Gruppe 2: Hvad har I talt om i forhold til Gavius?</a:t>
            </a:r>
            <a:br>
              <a:rPr lang="da"/>
            </a:br>
            <a:r>
              <a:rPr lang="da"/>
              <a:t>Gruppe 3: Verres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Gruppe 4: Cicero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Gruppe 5 og resterende grupper: spørgsmål 3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8ab310ef11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8ab310ef11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På denne slides indsættes de samme billeder som er brugt på slide 2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Latin</a:t>
            </a:r>
            <a:endParaRPr/>
          </a:p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Oprør i Europa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Kennedy</a:t>
            </a:r>
            <a:endParaRPr/>
          </a:p>
        </p:txBody>
      </p:sp>
      <p:sp>
        <p:nvSpPr>
          <p:cNvPr id="119" name="Google Shape;119;p22"/>
          <p:cNvSpPr txBox="1"/>
          <p:nvPr>
            <p:ph idx="1" type="body"/>
          </p:nvPr>
        </p:nvSpPr>
        <p:spPr>
          <a:xfrm>
            <a:off x="311700" y="1266325"/>
            <a:ext cx="8520600" cy="361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I 1963 stod den amerikanske præsident i Berlin og sagde: </a:t>
            </a:r>
            <a:br>
              <a:rPr lang="da"/>
            </a:br>
            <a:br>
              <a:rPr lang="da"/>
            </a:br>
            <a:r>
              <a:rPr i="1" lang="da" sz="1600">
                <a:highlight>
                  <a:srgbClr val="FFFFFF"/>
                </a:highlight>
              </a:rPr>
              <a:t>Two thousand years ago the proudest boast was "civis Romanus sum." Today, in the world of freedom, the proudest boast is "Ich bin ein Berliner" </a:t>
            </a:r>
            <a:br>
              <a:rPr i="1" lang="da" sz="1600">
                <a:highlight>
                  <a:srgbClr val="FFFFFF"/>
                </a:highlight>
              </a:rPr>
            </a:br>
            <a:r>
              <a:rPr i="1" lang="da" sz="1600">
                <a:highlight>
                  <a:srgbClr val="FFFFFF"/>
                </a:highlight>
              </a:rPr>
              <a:t>                         </a:t>
            </a:r>
            <a:r>
              <a:rPr lang="da" sz="1600">
                <a:highlight>
                  <a:srgbClr val="FFFFFF"/>
                </a:highlight>
              </a:rPr>
              <a:t>og </a:t>
            </a:r>
            <a:br>
              <a:rPr lang="da" sz="1600">
                <a:highlight>
                  <a:srgbClr val="FFFFFF"/>
                </a:highlight>
              </a:rPr>
            </a:br>
            <a:r>
              <a:rPr i="1" lang="da" sz="1600">
                <a:highlight>
                  <a:srgbClr val="FFFFFF"/>
                </a:highlight>
              </a:rPr>
              <a:t>All free men, wherever they may live, are citizens of Berlin, and, therefore, as a free man, I take pride in the words ‘Ich bin ein Berliner’.</a:t>
            </a:r>
            <a:endParaRPr sz="1600"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da">
                <a:highlight>
                  <a:srgbClr val="FFFFFF"/>
                </a:highlight>
              </a:rPr>
              <a:t>Berlin og verden var delt mellem Øst og Vest, mellem Sovjet og USA. Kennedy gjorde det til et spørgsmål om frihed og rettigheder - begge dele noget, berlinerne i Øst netop ikke havde (set med vestens øjne). </a:t>
            </a:r>
            <a:br>
              <a:rPr lang="da">
                <a:solidFill>
                  <a:srgbClr val="202122"/>
                </a:solidFill>
                <a:highlight>
                  <a:srgbClr val="FFFFFF"/>
                </a:highlight>
              </a:rPr>
            </a:br>
            <a:endParaRPr>
              <a:solidFill>
                <a:srgbClr val="202122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Je suis Charlie</a:t>
            </a:r>
            <a:endParaRPr/>
          </a:p>
        </p:txBody>
      </p:sp>
      <p:sp>
        <p:nvSpPr>
          <p:cNvPr id="125" name="Google Shape;125;p23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I 2015 blev det franske satireblad </a:t>
            </a:r>
            <a:r>
              <a:rPr i="1" lang="da"/>
              <a:t>Charlie Hebdo</a:t>
            </a:r>
            <a:r>
              <a:rPr lang="da"/>
              <a:t> ramt af et attentat. To islamistiske terrorister bevæbnet med automatvåben angreb bladets kontor. De dræbte 13 og sårede 11 mennesker. </a:t>
            </a:r>
            <a:r>
              <a:rPr i="1" lang="da"/>
              <a:t>Charlie Hebdo</a:t>
            </a:r>
            <a:r>
              <a:rPr lang="da"/>
              <a:t> blev angrebet, fordi de meget satirisk havde kritiseret forskellige magthavere og forskellige religioner, bl.a. islam.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da"/>
              <a:t>Efter angrebet spredte #JeSuisCharlie sig og blev et udtryk for det at støtte op om ytringsfrihed og retten til at være ytre sig kritisk.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Opgave 4: Lav en taleboble</a:t>
            </a:r>
            <a:endParaRPr/>
          </a:p>
        </p:txBody>
      </p:sp>
      <p:sp>
        <p:nvSpPr>
          <p:cNvPr id="131" name="Google Shape;131;p2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Ligesom Publius Gavius, Kennedy og #JeSuisCharlie skal I gøre opmærksom på og vise sympati med nogen, hvis rettigheder bliver undertrykt.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da"/>
              <a:t>Det kan være stort eller småt, og det kan være i Danmark eller i Europa.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da"/>
              <a:t>Kig på liste over latinske gloser og lad jer inspirere til et slagord.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da"/>
              <a:t>Når I har fundet jeres sag og formuleret jeres slagord, skal I skrive slagordet på en taleboble og sætte det på jeres Europakort.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Civis Romanus sum</a:t>
            </a:r>
            <a:endParaRPr/>
          </a:p>
        </p:txBody>
      </p:sp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I DAG: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da"/>
              <a:t>Forhistorien og årsagen til, at </a:t>
            </a:r>
            <a:r>
              <a:rPr lang="da">
                <a:solidFill>
                  <a:srgbClr val="0000FF"/>
                </a:solidFill>
              </a:rPr>
              <a:t>Kennedy sagde “Ich bin ein Berliner”</a:t>
            </a:r>
            <a:r>
              <a:rPr lang="da"/>
              <a:t>, og at folk, der støttede </a:t>
            </a:r>
            <a:r>
              <a:rPr lang="da">
                <a:solidFill>
                  <a:srgbClr val="38761D"/>
                </a:solidFill>
              </a:rPr>
              <a:t>Charlie Hebdo </a:t>
            </a:r>
            <a:r>
              <a:rPr lang="da"/>
              <a:t>sagde </a:t>
            </a:r>
            <a:r>
              <a:rPr lang="da">
                <a:solidFill>
                  <a:srgbClr val="38761D"/>
                </a:solidFill>
              </a:rPr>
              <a:t>“Je suis Charlie”</a:t>
            </a:r>
            <a:r>
              <a:rPr lang="da"/>
              <a:t>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da"/>
              <a:t>Det kommer nemlig fra latin, fra udtrykket “civis Romanus sum”.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Civis, civitas og libertas</a:t>
            </a:r>
            <a:endParaRPr/>
          </a:p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Du har slået disse tre ord på latinskordbog.dk. </a:t>
            </a:r>
            <a:br>
              <a:rPr lang="da"/>
            </a:br>
            <a:r>
              <a:rPr lang="da"/>
              <a:t>Hvad betyder de?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da"/>
              <a:t>Civis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da"/>
              <a:t>Civitas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da"/>
              <a:t>Libertas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da"/>
              <a:t>Minder de om ord på dansk eller andre moderne fremmedsprog?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11700" y="214875"/>
            <a:ext cx="5490000" cy="435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Civis Romanus</a:t>
            </a:r>
            <a:r>
              <a:rPr i="1" lang="da"/>
              <a:t> og </a:t>
            </a:r>
            <a:r>
              <a:rPr lang="da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civitas </a:t>
            </a:r>
            <a:r>
              <a:rPr i="1" lang="da"/>
              <a:t>og</a:t>
            </a:r>
            <a:r>
              <a:rPr lang="da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 libertas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da"/>
              <a:t>En romersk borgers rettigheder: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da"/>
              <a:t>Stemmeret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a"/>
              <a:t>Ret til at stille op til politiske embeder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a"/>
              <a:t>Krav på en retssag i Rom, hvis man blev anklaget for noget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da"/>
              <a:t>Det var for romerne indbegrebet af den </a:t>
            </a:r>
            <a:r>
              <a:rPr i="1" lang="da"/>
              <a:t>libertas, </a:t>
            </a:r>
            <a:r>
              <a:rPr lang="da"/>
              <a:t>som borgerne havde, men slaverne ikke havde.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da"/>
              <a:t>Togaen som klædedragt viser, at bæreren er romersk borger. </a:t>
            </a:r>
            <a:endParaRPr/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0425" y="55575"/>
            <a:ext cx="2861875" cy="4913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Opgave 1: Pararbejde - </a:t>
            </a:r>
            <a:r>
              <a:rPr b="0" lang="da" sz="2400"/>
              <a:t>gruppen deles i to dele</a:t>
            </a:r>
            <a:endParaRPr b="0" sz="2400"/>
          </a:p>
        </p:txBody>
      </p:sp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311700" y="1266325"/>
            <a:ext cx="8520600" cy="369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Du får en historie, som er forskellig fra den, din makker læser, men I skal kende begge historier. De to historier hører sammen som en del 1 og del 2. Når I har læst historierne, skal I opnå viden om den anden historie ved at stille spørgsmål til hinanden. 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da"/>
              <a:t>Begge læser hver sin historie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da"/>
              <a:t>Elev 2 stiller elev 1 spørgsmål om historien (spørgsmålene er på arbejdsarket).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da"/>
              <a:t>Elev 2 opsummerer historien ud fra svarene på spørgsmålene.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da"/>
              <a:t>Derefter bytter I, så elev 1 stiller spørgsmål og opsummerer historien.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Opgave 2: Gruppediskussion</a:t>
            </a:r>
            <a:endParaRPr/>
          </a:p>
        </p:txBody>
      </p:sp>
      <p:sp>
        <p:nvSpPr>
          <p:cNvPr id="101" name="Google Shape;101;p19"/>
          <p:cNvSpPr txBox="1"/>
          <p:nvPr/>
        </p:nvSpPr>
        <p:spPr>
          <a:xfrm>
            <a:off x="433300" y="1216000"/>
            <a:ext cx="7827000" cy="37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da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I skal arbejde sammen i gruppen. </a:t>
            </a:r>
            <a:endParaRPr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AutoNum type="arabicPeriod"/>
            </a:pPr>
            <a:r>
              <a:rPr lang="da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På hvilken måde er der tale om oprør i historien her?</a:t>
            </a:r>
            <a:endParaRPr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AutoNum type="arabicPeriod"/>
            </a:pPr>
            <a:r>
              <a:rPr lang="da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Er der nogen i nyere tid, du kan sammenligne Gavius med?</a:t>
            </a:r>
            <a:br>
              <a:rPr lang="da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da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Er der nogen i nyere tid, du kan sammenligne Verres med? </a:t>
            </a:r>
            <a:br>
              <a:rPr lang="da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da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Er der nogen fra nyere tid, du kan sammenligne Cicero med?</a:t>
            </a:r>
            <a:endParaRPr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AutoNum type="arabicPeriod"/>
            </a:pPr>
            <a:r>
              <a:rPr lang="da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Er </a:t>
            </a:r>
            <a:r>
              <a:rPr i="1" lang="da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civitas</a:t>
            </a:r>
            <a:r>
              <a:rPr lang="da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 og </a:t>
            </a:r>
            <a:r>
              <a:rPr i="1" lang="da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libertas</a:t>
            </a:r>
            <a:r>
              <a:rPr lang="da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 centrale elementer i de oprør, I er kommet frem til i spørgsmål to? Forklar!</a:t>
            </a:r>
            <a:endParaRPr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i="1"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Opgave 3: Opsamling på gruppediskussion</a:t>
            </a:r>
            <a:endParaRPr/>
          </a:p>
        </p:txBody>
      </p:sp>
      <p:sp>
        <p:nvSpPr>
          <p:cNvPr id="107" name="Google Shape;107;p20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Civis Romanus sum i eftertiden</a:t>
            </a:r>
            <a:endParaRPr/>
          </a:p>
        </p:txBody>
      </p:sp>
      <p:sp>
        <p:nvSpPr>
          <p:cNvPr id="113" name="Google Shape;113;p21"/>
          <p:cNvSpPr txBox="1"/>
          <p:nvPr>
            <p:ph idx="1" type="body"/>
          </p:nvPr>
        </p:nvSpPr>
        <p:spPr>
          <a:xfrm>
            <a:off x="311700" y="1144175"/>
            <a:ext cx="2229000" cy="197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Cicero og Gavius skabte historie, en tradition: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da"/>
              <a:t>Kennedy og andre fulgte efter...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